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1" r:id="rId3"/>
    <p:sldId id="258" r:id="rId4"/>
    <p:sldId id="281" r:id="rId5"/>
    <p:sldId id="272" r:id="rId6"/>
    <p:sldId id="282" r:id="rId7"/>
    <p:sldId id="283" r:id="rId8"/>
    <p:sldId id="276" r:id="rId9"/>
    <p:sldId id="260" r:id="rId10"/>
    <p:sldId id="270" r:id="rId11"/>
    <p:sldId id="273" r:id="rId12"/>
    <p:sldId id="275" r:id="rId13"/>
    <p:sldId id="277" r:id="rId14"/>
    <p:sldId id="278" r:id="rId15"/>
    <p:sldId id="284" r:id="rId16"/>
    <p:sldId id="280" r:id="rId17"/>
    <p:sldId id="256" r:id="rId18"/>
    <p:sldId id="259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7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38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9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5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47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4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30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710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99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39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2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8CFAF-1968-4193-AC7F-92C304ABCBFB}" type="datetimeFigureOut">
              <a:rPr lang="en-US" smtClean="0"/>
              <a:t>1/25/2016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18FF7-2540-4165-9761-6015F2892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5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5318" y="0"/>
            <a:ext cx="53253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latin typeface="Maven Pro" panose="02000000000000000000" pitchFamily="2" charset="0"/>
            </a:endParaRPr>
          </a:p>
          <a:p>
            <a:r>
              <a:rPr lang="en-US" sz="1400" b="1" dirty="0">
                <a:latin typeface="Maven Pro" panose="02000000000000000000" pitchFamily="2" charset="0"/>
              </a:rPr>
              <a:t>Percentiles</a:t>
            </a:r>
            <a:r>
              <a:rPr lang="en-US" sz="1400" b="1" dirty="0" smtClean="0">
                <a:latin typeface="Maven Pro" panose="02000000000000000000" pitchFamily="2" charset="0"/>
              </a:rPr>
              <a:t>:</a:t>
            </a:r>
            <a:br>
              <a:rPr lang="en-US" sz="1400" b="1" dirty="0" smtClean="0">
                <a:latin typeface="Maven Pro" panose="02000000000000000000" pitchFamily="2" charset="0"/>
              </a:rPr>
            </a:br>
            <a:endParaRPr lang="en-US" sz="1400" b="1" dirty="0">
              <a:latin typeface="Maven Pro" panose="02000000000000000000" pitchFamily="2" charset="0"/>
            </a:endParaRPr>
          </a:p>
          <a:p>
            <a:endParaRPr lang="en-US" sz="1400" dirty="0">
              <a:latin typeface="Maven Pro" panose="02000000000000000000" pitchFamily="2" charset="0"/>
            </a:endParaRPr>
          </a:p>
          <a:p>
            <a:r>
              <a:rPr lang="en-US" sz="1400" dirty="0" smtClean="0">
                <a:latin typeface="Maven Pro" panose="02000000000000000000" pitchFamily="2" charset="0"/>
              </a:rPr>
              <a:t>	FOUR axes:</a:t>
            </a:r>
            <a:br>
              <a:rPr lang="en-US" sz="1400" dirty="0" smtClean="0">
                <a:latin typeface="Maven Pro" panose="02000000000000000000" pitchFamily="2" charset="0"/>
              </a:rPr>
            </a:br>
            <a:endParaRPr lang="en-US" sz="1400" dirty="0">
              <a:latin typeface="Maven Pro" panose="02000000000000000000" pitchFamily="2" charset="0"/>
            </a:endParaRPr>
          </a:p>
          <a:p>
            <a:pPr lvl="2"/>
            <a:r>
              <a:rPr lang="en-US" sz="1400" dirty="0">
                <a:latin typeface="Maven Pro" panose="02000000000000000000" pitchFamily="2" charset="0"/>
              </a:rPr>
              <a:t>	</a:t>
            </a:r>
            <a:r>
              <a:rPr lang="en-US" sz="1400" b="1" dirty="0">
                <a:latin typeface="Maven Pro" panose="02000000000000000000" pitchFamily="2" charset="0"/>
              </a:rPr>
              <a:t>Size</a:t>
            </a:r>
            <a:r>
              <a:rPr lang="en-US" sz="1400" dirty="0">
                <a:latin typeface="Maven Pro" panose="02000000000000000000" pitchFamily="2" charset="0"/>
              </a:rPr>
              <a:t> as first axis:</a:t>
            </a:r>
          </a:p>
          <a:p>
            <a:pPr lvl="2"/>
            <a:endParaRPr lang="en-US" sz="1400" dirty="0">
              <a:latin typeface="Maven Pro" panose="02000000000000000000" pitchFamily="2" charset="0"/>
            </a:endParaRPr>
          </a:p>
          <a:p>
            <a:pPr lvl="2"/>
            <a:r>
              <a:rPr lang="en-US" sz="1400" dirty="0">
                <a:latin typeface="Maven Pro" panose="02000000000000000000" pitchFamily="2" charset="0"/>
              </a:rPr>
              <a:t>		p. </a:t>
            </a:r>
            <a:r>
              <a:rPr lang="en-US" sz="1400" dirty="0" smtClean="0">
                <a:latin typeface="Maven Pro" panose="02000000000000000000" pitchFamily="2" charset="0"/>
              </a:rPr>
              <a:t>2 - cost-based </a:t>
            </a:r>
            <a:r>
              <a:rPr lang="en-US" sz="1400" dirty="0">
                <a:latin typeface="Maven Pro" panose="02000000000000000000" pitchFamily="2" charset="0"/>
              </a:rPr>
              <a:t>coloring</a:t>
            </a:r>
          </a:p>
          <a:p>
            <a:pPr lvl="2"/>
            <a:r>
              <a:rPr lang="en-US" sz="1400" dirty="0">
                <a:latin typeface="Maven Pro" panose="02000000000000000000" pitchFamily="2" charset="0"/>
              </a:rPr>
              <a:t>		p. 3 </a:t>
            </a:r>
            <a:r>
              <a:rPr lang="en-US" sz="1400" dirty="0" smtClean="0">
                <a:latin typeface="Maven Pro" panose="02000000000000000000" pitchFamily="2" charset="0"/>
              </a:rPr>
              <a:t>- size-based </a:t>
            </a:r>
            <a:r>
              <a:rPr lang="en-US" sz="1400" dirty="0">
                <a:latin typeface="Maven Pro" panose="02000000000000000000" pitchFamily="2" charset="0"/>
              </a:rPr>
              <a:t>coloring</a:t>
            </a:r>
          </a:p>
          <a:p>
            <a:pPr lvl="2"/>
            <a:endParaRPr lang="en-US" sz="1400" dirty="0">
              <a:latin typeface="Maven Pro" panose="02000000000000000000" pitchFamily="2" charset="0"/>
            </a:endParaRPr>
          </a:p>
          <a:p>
            <a:pPr lvl="2"/>
            <a:r>
              <a:rPr lang="en-US" sz="1400" dirty="0">
                <a:latin typeface="Maven Pro" panose="02000000000000000000" pitchFamily="2" charset="0"/>
              </a:rPr>
              <a:t>	</a:t>
            </a:r>
            <a:r>
              <a:rPr lang="en-US" sz="1400" b="1" dirty="0">
                <a:latin typeface="Maven Pro" panose="02000000000000000000" pitchFamily="2" charset="0"/>
              </a:rPr>
              <a:t>Cost</a:t>
            </a:r>
            <a:r>
              <a:rPr lang="en-US" sz="1400" dirty="0">
                <a:latin typeface="Maven Pro" panose="02000000000000000000" pitchFamily="2" charset="0"/>
              </a:rPr>
              <a:t> as first axis:</a:t>
            </a:r>
          </a:p>
          <a:p>
            <a:pPr lvl="2"/>
            <a:endParaRPr lang="en-US" sz="1400" dirty="0">
              <a:latin typeface="Maven Pro" panose="02000000000000000000" pitchFamily="2" charset="0"/>
            </a:endParaRPr>
          </a:p>
          <a:p>
            <a:pPr lvl="2"/>
            <a:r>
              <a:rPr lang="en-US" sz="1400" dirty="0">
                <a:latin typeface="Maven Pro" panose="02000000000000000000" pitchFamily="2" charset="0"/>
              </a:rPr>
              <a:t>		p. 4 </a:t>
            </a:r>
            <a:r>
              <a:rPr lang="en-US" sz="1400" dirty="0" smtClean="0">
                <a:latin typeface="Maven Pro" panose="02000000000000000000" pitchFamily="2" charset="0"/>
              </a:rPr>
              <a:t>- cost </a:t>
            </a:r>
            <a:r>
              <a:rPr lang="en-US" sz="1400" dirty="0">
                <a:latin typeface="Maven Pro" panose="02000000000000000000" pitchFamily="2" charset="0"/>
              </a:rPr>
              <a:t>coloring</a:t>
            </a:r>
          </a:p>
          <a:p>
            <a:endParaRPr lang="en-US" sz="1400" dirty="0">
              <a:latin typeface="Maven Pro" panose="02000000000000000000" pitchFamily="2" charset="0"/>
            </a:endParaRPr>
          </a:p>
          <a:p>
            <a:pPr lvl="2"/>
            <a:r>
              <a:rPr lang="en-US" sz="1400" dirty="0" smtClean="0">
                <a:latin typeface="Maven Pro" panose="02000000000000000000" pitchFamily="2" charset="0"/>
              </a:rPr>
              <a:t>THREE axes</a:t>
            </a:r>
            <a:r>
              <a:rPr lang="en-US" sz="1400" dirty="0">
                <a:latin typeface="Maven Pro" panose="02000000000000000000" pitchFamily="2" charset="0"/>
              </a:rPr>
              <a:t>:</a:t>
            </a:r>
          </a:p>
          <a:p>
            <a:pPr lvl="4"/>
            <a:r>
              <a:rPr lang="en-US" sz="1400" dirty="0">
                <a:latin typeface="Maven Pro" panose="02000000000000000000" pitchFamily="2" charset="0"/>
              </a:rPr>
              <a:t>	</a:t>
            </a:r>
            <a:r>
              <a:rPr lang="en-US" sz="1400" dirty="0" smtClean="0">
                <a:latin typeface="Maven Pro" panose="02000000000000000000" pitchFamily="2" charset="0"/>
              </a:rPr>
              <a:t>p.10 – cost coloring</a:t>
            </a:r>
          </a:p>
          <a:p>
            <a:pPr lvl="4"/>
            <a:r>
              <a:rPr lang="en-US" sz="1400" dirty="0">
                <a:latin typeface="Maven Pro" panose="02000000000000000000" pitchFamily="2" charset="0"/>
              </a:rPr>
              <a:t>	</a:t>
            </a:r>
            <a:r>
              <a:rPr lang="en-US" sz="1400" dirty="0" smtClean="0">
                <a:latin typeface="Maven Pro" panose="02000000000000000000" pitchFamily="2" charset="0"/>
              </a:rPr>
              <a:t>p.11 – size coloring</a:t>
            </a:r>
            <a:endParaRPr lang="en-US" sz="1400" dirty="0">
              <a:latin typeface="Maven Pro" panose="02000000000000000000" pitchFamily="2" charset="0"/>
            </a:endParaRPr>
          </a:p>
          <a:p>
            <a:endParaRPr lang="en-US" sz="1400" dirty="0">
              <a:latin typeface="Maven Pro" panose="02000000000000000000" pitchFamily="2" charset="0"/>
            </a:endParaRPr>
          </a:p>
          <a:p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98128" y="234944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Maven Pro" panose="02000000000000000000" pitchFamily="2" charset="0"/>
              </a:rPr>
              <a:t>Discrete values:</a:t>
            </a:r>
          </a:p>
          <a:p>
            <a:r>
              <a:rPr lang="en-US" sz="1400" b="1" dirty="0">
                <a:latin typeface="Maven Pro" panose="02000000000000000000" pitchFamily="2" charset="0"/>
              </a:rPr>
              <a:t>	</a:t>
            </a:r>
          </a:p>
          <a:p>
            <a:r>
              <a:rPr lang="en-US" sz="1400" b="1" dirty="0">
                <a:latin typeface="Maven Pro" panose="02000000000000000000" pitchFamily="2" charset="0"/>
              </a:rPr>
              <a:t>	</a:t>
            </a:r>
            <a:r>
              <a:rPr lang="en-US" sz="1400" dirty="0">
                <a:latin typeface="Maven Pro" panose="02000000000000000000" pitchFamily="2" charset="0"/>
              </a:rPr>
              <a:t>(</a:t>
            </a:r>
            <a:r>
              <a:rPr lang="en-US" sz="1400" dirty="0" smtClean="0">
                <a:latin typeface="Maven Pro" panose="02000000000000000000" pitchFamily="2" charset="0"/>
              </a:rPr>
              <a:t>all are </a:t>
            </a:r>
            <a:r>
              <a:rPr lang="en-US" sz="1400" dirty="0">
                <a:latin typeface="Maven Pro" panose="02000000000000000000" pitchFamily="2" charset="0"/>
              </a:rPr>
              <a:t>four axes)</a:t>
            </a:r>
          </a:p>
          <a:p>
            <a:endParaRPr lang="en-US" sz="1400" dirty="0">
              <a:latin typeface="Maven Pro" panose="02000000000000000000" pitchFamily="2" charset="0"/>
            </a:endParaRPr>
          </a:p>
          <a:p>
            <a:r>
              <a:rPr lang="en-US" sz="1400" dirty="0">
                <a:latin typeface="Maven Pro" panose="02000000000000000000" pitchFamily="2" charset="0"/>
              </a:rPr>
              <a:t>	Size as first axis:</a:t>
            </a:r>
          </a:p>
          <a:p>
            <a:r>
              <a:rPr lang="en-US" sz="1400" dirty="0">
                <a:latin typeface="Maven Pro" panose="02000000000000000000" pitchFamily="2" charset="0"/>
              </a:rPr>
              <a:t>	</a:t>
            </a:r>
          </a:p>
          <a:p>
            <a:r>
              <a:rPr lang="en-US" sz="1400" dirty="0">
                <a:latin typeface="Maven Pro" panose="02000000000000000000" pitchFamily="2" charset="0"/>
              </a:rPr>
              <a:t>		</a:t>
            </a:r>
            <a:r>
              <a:rPr lang="en-US" sz="1400" dirty="0" smtClean="0">
                <a:latin typeface="Maven Pro" panose="02000000000000000000" pitchFamily="2" charset="0"/>
              </a:rPr>
              <a:t>Quality and size discrete - p.6</a:t>
            </a:r>
            <a:endParaRPr lang="en-US" sz="1400" dirty="0">
              <a:latin typeface="Maven Pro" panose="02000000000000000000" pitchFamily="2" charset="0"/>
            </a:endParaRPr>
          </a:p>
          <a:p>
            <a:endParaRPr lang="en-US" sz="1400" dirty="0">
              <a:latin typeface="Maven Pro" panose="02000000000000000000" pitchFamily="2" charset="0"/>
            </a:endParaRPr>
          </a:p>
          <a:p>
            <a:r>
              <a:rPr lang="en-US" sz="1400" dirty="0">
                <a:latin typeface="Maven Pro" panose="02000000000000000000" pitchFamily="2" charset="0"/>
              </a:rPr>
              <a:t>		Only quality </a:t>
            </a:r>
            <a:r>
              <a:rPr lang="en-US" sz="1400" dirty="0" smtClean="0">
                <a:latin typeface="Maven Pro" panose="02000000000000000000" pitchFamily="2" charset="0"/>
              </a:rPr>
              <a:t>discrete- p.7</a:t>
            </a:r>
            <a:endParaRPr lang="en-US" sz="1400" dirty="0">
              <a:latin typeface="Maven Pro" panose="02000000000000000000" pitchFamily="2" charset="0"/>
            </a:endParaRPr>
          </a:p>
          <a:p>
            <a:endParaRPr lang="en-US" sz="1400" dirty="0">
              <a:latin typeface="Maven Pro" panose="02000000000000000000" pitchFamily="2" charset="0"/>
            </a:endParaRPr>
          </a:p>
          <a:p>
            <a:r>
              <a:rPr lang="en-US" sz="1400" dirty="0">
                <a:latin typeface="Maven Pro" panose="02000000000000000000" pitchFamily="2" charset="0"/>
              </a:rPr>
              <a:t>	Cost as first </a:t>
            </a:r>
            <a:r>
              <a:rPr lang="en-US" sz="1400" dirty="0" smtClean="0">
                <a:latin typeface="Maven Pro" panose="02000000000000000000" pitchFamily="2" charset="0"/>
              </a:rPr>
              <a:t>axis</a:t>
            </a:r>
            <a:r>
              <a:rPr lang="en-US" sz="1400" dirty="0">
                <a:latin typeface="Maven Pro" panose="02000000000000000000" pitchFamily="2" charset="0"/>
              </a:rPr>
              <a:t>,</a:t>
            </a:r>
            <a:r>
              <a:rPr lang="en-US" sz="1400" dirty="0" smtClean="0">
                <a:latin typeface="Maven Pro" panose="02000000000000000000" pitchFamily="2" charset="0"/>
              </a:rPr>
              <a:t> discrete</a:t>
            </a:r>
            <a:r>
              <a:rPr lang="en-US" sz="1400" dirty="0">
                <a:latin typeface="Maven Pro" panose="02000000000000000000" pitchFamily="2" charset="0"/>
              </a:rPr>
              <a:t>:</a:t>
            </a:r>
          </a:p>
          <a:p>
            <a:endParaRPr lang="en-US" sz="1400" dirty="0">
              <a:latin typeface="Maven Pro" panose="02000000000000000000" pitchFamily="2" charset="0"/>
            </a:endParaRPr>
          </a:p>
          <a:p>
            <a:r>
              <a:rPr lang="en-US" sz="1400" dirty="0">
                <a:latin typeface="Maven Pro" panose="02000000000000000000" pitchFamily="2" charset="0"/>
              </a:rPr>
              <a:t>		</a:t>
            </a:r>
            <a:r>
              <a:rPr lang="en-US" sz="1400" dirty="0" smtClean="0">
                <a:latin typeface="Maven Pro" panose="02000000000000000000" pitchFamily="2" charset="0"/>
              </a:rPr>
              <a:t>Quality and </a:t>
            </a:r>
            <a:r>
              <a:rPr lang="en-US" sz="1400" dirty="0" err="1" smtClean="0">
                <a:latin typeface="Maven Pro" panose="02000000000000000000" pitchFamily="2" charset="0"/>
              </a:rPr>
              <a:t>sizediscrete</a:t>
            </a:r>
            <a:r>
              <a:rPr lang="en-US" sz="1400" dirty="0" smtClean="0">
                <a:latin typeface="Maven Pro" panose="02000000000000000000" pitchFamily="2" charset="0"/>
              </a:rPr>
              <a:t>, p.8</a:t>
            </a:r>
            <a:endParaRPr lang="en-US" sz="1400" dirty="0">
              <a:latin typeface="Maven 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8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/>
          <a:stretch/>
        </p:blipFill>
        <p:spPr>
          <a:xfrm>
            <a:off x="2138522" y="816563"/>
            <a:ext cx="8550729" cy="37984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02427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64658" y="192425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64702" y="293343"/>
            <a:ext cx="164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</a:t>
            </a:r>
            <a:br>
              <a:rPr lang="en-US" sz="1400" dirty="0" smtClean="0">
                <a:latin typeface="Maven Pro" panose="02000000000000000000" pitchFamily="2" charset="0"/>
              </a:rPr>
            </a:br>
            <a:r>
              <a:rPr lang="en-US" sz="1400" dirty="0" smtClean="0">
                <a:latin typeface="Maven Pro" panose="02000000000000000000" pitchFamily="2" charset="0"/>
              </a:rPr>
              <a:t>experience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73774" y="390232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3026" y="1204174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5025" y="3788435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1" t="1" r="3808" b="2756"/>
          <a:stretch/>
        </p:blipFill>
        <p:spPr>
          <a:xfrm>
            <a:off x="6785452" y="5028560"/>
            <a:ext cx="3657600" cy="1829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" r="2502"/>
          <a:stretch/>
        </p:blipFill>
        <p:spPr>
          <a:xfrm>
            <a:off x="2138522" y="5080409"/>
            <a:ext cx="3313860" cy="177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68765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4909" y="418921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4702" y="293343"/>
            <a:ext cx="164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</a:t>
            </a:r>
            <a:br>
              <a:rPr lang="en-US" sz="1400" dirty="0" smtClean="0">
                <a:latin typeface="Maven Pro" panose="02000000000000000000" pitchFamily="2" charset="0"/>
              </a:rPr>
            </a:br>
            <a:r>
              <a:rPr lang="en-US" sz="1400" dirty="0" smtClean="0">
                <a:latin typeface="Maven Pro" panose="02000000000000000000" pitchFamily="2" charset="0"/>
              </a:rPr>
              <a:t>experience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73774" y="390232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317" y="1563403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316" y="4180320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06" y="1056498"/>
            <a:ext cx="9395540" cy="418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4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4909" y="418921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THREE AXES</a:t>
            </a:r>
            <a:endParaRPr lang="en-US" b="1" dirty="0">
              <a:latin typeface="Maven 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1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02427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95288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340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Maven Pro" panose="02000000000000000000" pitchFamily="2" charset="0"/>
              </a:rPr>
              <a:t>QUALITY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655" y="1049704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9020" y="3886407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45" y="4950884"/>
            <a:ext cx="3333954" cy="14787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334" y="4950884"/>
            <a:ext cx="3333954" cy="1478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44" y="826761"/>
            <a:ext cx="7957776" cy="390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6324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49577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1340" y="32867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Maven Pro" panose="02000000000000000000" pitchFamily="2" charset="0"/>
              </a:rPr>
              <a:t>QUALITY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4922" y="1312932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4922" y="384503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34" y="4921628"/>
            <a:ext cx="3203723" cy="16791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538" y="4921628"/>
            <a:ext cx="3264905" cy="1709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65" y="1011016"/>
            <a:ext cx="7216078" cy="359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76083" y="816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1107" y="78006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626" y="816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Maven Pro" panose="02000000000000000000" pitchFamily="2" charset="0"/>
              </a:rPr>
              <a:t>QUALITY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922" y="123128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1922" y="3763396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"/>
          <a:stretch/>
        </p:blipFill>
        <p:spPr>
          <a:xfrm>
            <a:off x="1485899" y="598985"/>
            <a:ext cx="9290957" cy="4256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77" y="5017837"/>
            <a:ext cx="3682194" cy="1481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20" y="4924963"/>
            <a:ext cx="3452519" cy="157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4909" y="418921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bloopers</a:t>
            </a:r>
            <a:endParaRPr lang="en-US" b="1" dirty="0">
              <a:latin typeface="Maven 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54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20347" y="126131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91262" y="109243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3132" y="63077"/>
            <a:ext cx="164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</a:t>
            </a:r>
            <a:br>
              <a:rPr lang="en-US" sz="1400" dirty="0" smtClean="0">
                <a:latin typeface="Maven Pro" panose="02000000000000000000" pitchFamily="2" charset="0"/>
              </a:rPr>
            </a:br>
            <a:r>
              <a:rPr lang="en-US" sz="1400" dirty="0" smtClean="0">
                <a:latin typeface="Maven Pro" panose="02000000000000000000" pitchFamily="2" charset="0"/>
              </a:rPr>
              <a:t>experience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96732" y="170798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789" y="1209321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61704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6" y="773453"/>
            <a:ext cx="9231085" cy="37257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6" y="4686341"/>
            <a:ext cx="3702390" cy="17201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74" y="4686342"/>
            <a:ext cx="4045226" cy="17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4060" y="261256"/>
            <a:ext cx="366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ven Pro" panose="02000000000000000000" pitchFamily="2" charset="0"/>
              </a:rPr>
              <a:t>Breaking down outliers from p.1 </a:t>
            </a:r>
            <a:endParaRPr lang="en-US" dirty="0">
              <a:latin typeface="Maven Pr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01" y="808657"/>
            <a:ext cx="4148031" cy="2372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4" y="1609473"/>
            <a:ext cx="6394712" cy="3662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901" y="3537024"/>
            <a:ext cx="4445102" cy="25651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3799" y="127748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ven Pro" panose="02000000000000000000" pitchFamily="2" charset="0"/>
              </a:rPr>
              <a:t>SIZE</a:t>
            </a:r>
            <a:endParaRPr lang="en-US" dirty="0">
              <a:latin typeface="Maven Pr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5380" y="127748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ven Pro" panose="02000000000000000000" pitchFamily="2" charset="0"/>
              </a:rPr>
              <a:t>QUALITY</a:t>
            </a:r>
            <a:endParaRPr lang="en-US" dirty="0">
              <a:latin typeface="Maven Pr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28912" y="1277487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ven Pro" panose="02000000000000000000" pitchFamily="2" charset="0"/>
              </a:rPr>
              <a:t>COST</a:t>
            </a:r>
            <a:endParaRPr lang="en-US" dirty="0">
              <a:latin typeface="Maven Pr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7037" y="267853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aven Pro" panose="02000000000000000000" pitchFamily="2" charset="0"/>
              </a:rPr>
              <a:t>SIZE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75787" y="261256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aven Pro" panose="02000000000000000000" pitchFamily="2" charset="0"/>
              </a:rPr>
              <a:t>QUALITY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56846" y="261256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aven Pro" panose="02000000000000000000" pitchFamily="2" charset="0"/>
              </a:rPr>
              <a:t>COST</a:t>
            </a:r>
            <a:endParaRPr lang="en-US" sz="1400" dirty="0">
              <a:latin typeface="Maven Pro" panose="02000000000000000000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/>
          <a:stretch/>
        </p:blipFill>
        <p:spPr>
          <a:xfrm>
            <a:off x="3385436" y="5271734"/>
            <a:ext cx="2278258" cy="13458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"/>
          <a:stretch/>
        </p:blipFill>
        <p:spPr>
          <a:xfrm>
            <a:off x="548022" y="5271734"/>
            <a:ext cx="2162738" cy="128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4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" y="223467"/>
            <a:ext cx="5351543" cy="3085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6" y="3534550"/>
            <a:ext cx="5563573" cy="3139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332" y="223467"/>
            <a:ext cx="5783168" cy="3311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332" y="3573110"/>
            <a:ext cx="5783168" cy="31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44789" y="109243"/>
            <a:ext cx="11985236" cy="6318616"/>
            <a:chOff x="-44789" y="109243"/>
            <a:chExt cx="11985236" cy="6318616"/>
          </a:xfrm>
        </p:grpSpPr>
        <p:sp>
          <p:nvSpPr>
            <p:cNvPr id="8" name="TextBox 7"/>
            <p:cNvSpPr txBox="1"/>
            <p:nvPr/>
          </p:nvSpPr>
          <p:spPr>
            <a:xfrm>
              <a:off x="1320347" y="126131"/>
              <a:ext cx="1649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Maven Pro" panose="02000000000000000000" pitchFamily="2" charset="0"/>
                </a:rPr>
                <a:t>SIZE</a:t>
              </a:r>
              <a:endParaRPr lang="en-US" b="1" dirty="0">
                <a:latin typeface="Maven Pro" panose="02000000000000000000" pitchFamily="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291262" y="109243"/>
              <a:ext cx="16491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Maven Pro" panose="02000000000000000000" pitchFamily="2" charset="0"/>
                </a:rPr>
                <a:t>COST</a:t>
              </a:r>
              <a:endParaRPr lang="en-US" b="1" dirty="0">
                <a:latin typeface="Maven Pro" panose="02000000000000000000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50475" y="117315"/>
              <a:ext cx="16491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Maven Pro" panose="02000000000000000000" pitchFamily="2" charset="0"/>
                </a:rPr>
                <a:t>p</a:t>
              </a:r>
              <a:r>
                <a:rPr lang="en-US" sz="1400" dirty="0" smtClean="0">
                  <a:latin typeface="Maven Pro" panose="02000000000000000000" pitchFamily="2" charset="0"/>
                </a:rPr>
                <a:t>atient</a:t>
              </a:r>
              <a:br>
                <a:rPr lang="en-US" sz="1400" dirty="0" smtClean="0">
                  <a:latin typeface="Maven Pro" panose="02000000000000000000" pitchFamily="2" charset="0"/>
                </a:rPr>
              </a:br>
              <a:r>
                <a:rPr lang="en-US" sz="1400" dirty="0" smtClean="0">
                  <a:latin typeface="Maven Pro" panose="02000000000000000000" pitchFamily="2" charset="0"/>
                </a:rPr>
                <a:t>experience</a:t>
              </a:r>
              <a:endParaRPr lang="en-US" sz="1400" dirty="0">
                <a:latin typeface="Maven Pro" panose="02000000000000000000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96732" y="170798"/>
              <a:ext cx="16491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Maven Pro" panose="02000000000000000000" pitchFamily="2" charset="0"/>
                </a:rPr>
                <a:t>outcome</a:t>
              </a:r>
              <a:endParaRPr lang="en-US" sz="1400" dirty="0">
                <a:latin typeface="Maven Pro" panose="02000000000000000000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44789" y="1209321"/>
              <a:ext cx="16491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C00000"/>
                  </a:solidFill>
                  <a:latin typeface="Maven Pro" panose="02000000000000000000" pitchFamily="2" charset="0"/>
                </a:rPr>
                <a:t>high</a:t>
              </a:r>
              <a:endParaRPr lang="en-US" sz="1400" b="1" dirty="0">
                <a:solidFill>
                  <a:srgbClr val="C00000"/>
                </a:solidFill>
                <a:latin typeface="Maven Pro" panose="02000000000000000000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0" y="3617049"/>
              <a:ext cx="16491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rgbClr val="0070C0"/>
                  </a:solidFill>
                  <a:latin typeface="Maven Pro" panose="02000000000000000000" pitchFamily="2" charset="0"/>
                </a:rPr>
                <a:t>low</a:t>
              </a:r>
              <a:endParaRPr lang="en-US" sz="1400" b="1" dirty="0">
                <a:solidFill>
                  <a:srgbClr val="0070C0"/>
                </a:solidFill>
                <a:latin typeface="Maven Pro" panose="02000000000000000000" pitchFamily="2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5"/>
            <a:stretch/>
          </p:blipFill>
          <p:spPr>
            <a:xfrm>
              <a:off x="1459183" y="4747260"/>
              <a:ext cx="3831274" cy="168059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183" y="747072"/>
              <a:ext cx="9656671" cy="346503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9014" y="4747260"/>
              <a:ext cx="4147456" cy="1680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81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320347" y="126131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91262" y="109243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3132" y="63077"/>
            <a:ext cx="164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</a:t>
            </a:r>
            <a:br>
              <a:rPr lang="en-US" sz="1400" dirty="0" smtClean="0">
                <a:latin typeface="Maven Pro" panose="02000000000000000000" pitchFamily="2" charset="0"/>
              </a:rPr>
            </a:br>
            <a:r>
              <a:rPr lang="en-US" sz="1400" dirty="0" smtClean="0">
                <a:latin typeface="Maven Pro" panose="02000000000000000000" pitchFamily="2" charset="0"/>
              </a:rPr>
              <a:t>experience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6732" y="170798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44789" y="1209321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61704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6" y="773453"/>
            <a:ext cx="9231085" cy="37257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37" y="4912752"/>
            <a:ext cx="4071824" cy="15223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6" y="4912752"/>
            <a:ext cx="3686628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320347" y="126131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291262" y="109243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09854" y="146727"/>
            <a:ext cx="164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</a:t>
            </a:r>
            <a:br>
              <a:rPr lang="en-US" sz="1400" dirty="0" smtClean="0">
                <a:latin typeface="Maven Pro" panose="02000000000000000000" pitchFamily="2" charset="0"/>
              </a:rPr>
            </a:br>
            <a:r>
              <a:rPr lang="en-US" sz="1400" dirty="0" smtClean="0">
                <a:latin typeface="Maven Pro" panose="02000000000000000000" pitchFamily="2" charset="0"/>
              </a:rPr>
              <a:t>experience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52570" y="216964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44789" y="1209321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61704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7" y="793509"/>
            <a:ext cx="9348982" cy="3952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83" y="4957916"/>
            <a:ext cx="3434678" cy="1627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46" y="4852676"/>
            <a:ext cx="3438254" cy="18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6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550156" y="168180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80090" y="170798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43450" y="250958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 </a:t>
            </a:r>
            <a:r>
              <a:rPr lang="en-US" sz="1400" dirty="0" err="1" smtClean="0">
                <a:latin typeface="Maven Pro" panose="02000000000000000000" pitchFamily="2" charset="0"/>
              </a:rPr>
              <a:t>exp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14146" y="250958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44789" y="1209321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61704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4" y="4931581"/>
            <a:ext cx="3918859" cy="1741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84" y="717051"/>
            <a:ext cx="9846129" cy="3976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39" y="4931581"/>
            <a:ext cx="4358473" cy="177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4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30699" y="374069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74116" y="298183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99" y="359738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 </a:t>
            </a:r>
            <a:r>
              <a:rPr lang="en-US" sz="1400" dirty="0" err="1" smtClean="0">
                <a:latin typeface="Maven Pro" panose="02000000000000000000" pitchFamily="2" charset="0"/>
              </a:rPr>
              <a:t>exp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6814" y="35973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42760" y="111134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61704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99" y="748797"/>
            <a:ext cx="8031575" cy="3853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821" y="4914621"/>
            <a:ext cx="2894125" cy="1653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07" y="4914621"/>
            <a:ext cx="2750879" cy="15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8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30699" y="374069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74116" y="298183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95999" y="359738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 </a:t>
            </a:r>
            <a:r>
              <a:rPr lang="en-US" sz="1400" dirty="0" err="1" smtClean="0">
                <a:latin typeface="Maven Pro" panose="02000000000000000000" pitchFamily="2" charset="0"/>
              </a:rPr>
              <a:t>exp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6814" y="35973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42760" y="111134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61704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04" y="882749"/>
            <a:ext cx="7605419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6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9332" y="224102"/>
            <a:ext cx="29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aven Pro" panose="02000000000000000000" pitchFamily="2" charset="0"/>
              </a:rPr>
              <a:t>DISCRETE VALUES</a:t>
            </a:r>
            <a:endParaRPr lang="en-US" dirty="0">
              <a:latin typeface="Maven Pr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7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320347" y="126131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SIZE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91262" y="109243"/>
            <a:ext cx="1649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Maven Pro" panose="02000000000000000000" pitchFamily="2" charset="0"/>
              </a:rPr>
              <a:t>COST</a:t>
            </a:r>
            <a:endParaRPr lang="en-US" b="1" dirty="0">
              <a:latin typeface="Maven Pr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3132" y="63077"/>
            <a:ext cx="1649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aven Pro" panose="02000000000000000000" pitchFamily="2" charset="0"/>
              </a:rPr>
              <a:t>p</a:t>
            </a:r>
            <a:r>
              <a:rPr lang="en-US" sz="1400" dirty="0" smtClean="0">
                <a:latin typeface="Maven Pro" panose="02000000000000000000" pitchFamily="2" charset="0"/>
              </a:rPr>
              <a:t>atient</a:t>
            </a:r>
            <a:br>
              <a:rPr lang="en-US" sz="1400" dirty="0" smtClean="0">
                <a:latin typeface="Maven Pro" panose="02000000000000000000" pitchFamily="2" charset="0"/>
              </a:rPr>
            </a:br>
            <a:r>
              <a:rPr lang="en-US" sz="1400" dirty="0" smtClean="0">
                <a:latin typeface="Maven Pro" panose="02000000000000000000" pitchFamily="2" charset="0"/>
              </a:rPr>
              <a:t>experience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96732" y="170798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Maven Pro" panose="02000000000000000000" pitchFamily="2" charset="0"/>
              </a:rPr>
              <a:t>outcome</a:t>
            </a:r>
            <a:endParaRPr lang="en-US" sz="1400" dirty="0">
              <a:latin typeface="Maven Pro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44789" y="1209321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Maven Pro" panose="02000000000000000000" pitchFamily="2" charset="0"/>
              </a:rPr>
              <a:t>high</a:t>
            </a:r>
            <a:endParaRPr lang="en-US" sz="1400" b="1" dirty="0">
              <a:solidFill>
                <a:srgbClr val="C00000"/>
              </a:solidFill>
              <a:latin typeface="Maven Pro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617049"/>
            <a:ext cx="1649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70C0"/>
                </a:solidFill>
                <a:latin typeface="Maven Pro" panose="02000000000000000000" pitchFamily="2" charset="0"/>
              </a:rPr>
              <a:t>low</a:t>
            </a:r>
            <a:endParaRPr lang="en-US" sz="1400" b="1" dirty="0">
              <a:solidFill>
                <a:srgbClr val="0070C0"/>
              </a:solidFill>
              <a:latin typeface="Maven Pro" panose="020000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98" y="4904889"/>
            <a:ext cx="4041145" cy="18638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96" y="4904889"/>
            <a:ext cx="3653404" cy="17165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13" y="779197"/>
            <a:ext cx="9090730" cy="36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4003</TotalTime>
  <Words>99</Words>
  <Application>Microsoft Office PowerPoint</Application>
  <PresentationFormat>Widescreen</PresentationFormat>
  <Paragraphs>114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Maven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Nema</dc:creator>
  <cp:lastModifiedBy>Omar Nema</cp:lastModifiedBy>
  <cp:revision>39</cp:revision>
  <dcterms:created xsi:type="dcterms:W3CDTF">2016-01-22T17:21:24Z</dcterms:created>
  <dcterms:modified xsi:type="dcterms:W3CDTF">2016-01-26T17:48:09Z</dcterms:modified>
</cp:coreProperties>
</file>